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Catamaran"/>
      <p:regular r:id="rId44"/>
      <p:bold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  <p:embeddedFont>
      <p:font typeface="Fira Sans Extra Condensed Medium"/>
      <p:regular r:id="rId54"/>
      <p:bold r:id="rId55"/>
      <p:italic r:id="rId56"/>
      <p:boldItalic r:id="rId57"/>
    </p:embeddedFont>
    <p:embeddedFont>
      <p:font typeface="Livvic"/>
      <p:regular r:id="rId58"/>
      <p:bold r:id="rId59"/>
      <p:italic r:id="rId60"/>
      <p:boldItalic r:id="rId61"/>
    </p:embeddedFont>
    <p:embeddedFont>
      <p:font typeface="Average"/>
      <p:regular r:id="rId62"/>
    </p:embeddedFont>
    <p:embeddedFont>
      <p:font typeface="Catamaran Light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Catamaran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regular.fntdata"/><Relationship Id="rId45" Type="http://schemas.openxmlformats.org/officeDocument/2006/relationships/font" Target="fonts/Catamaran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verage-regular.fntdata"/><Relationship Id="rId61" Type="http://schemas.openxmlformats.org/officeDocument/2006/relationships/font" Target="fonts/Livvic-boldItalic.fntdata"/><Relationship Id="rId20" Type="http://schemas.openxmlformats.org/officeDocument/2006/relationships/slide" Target="slides/slide14.xml"/><Relationship Id="rId64" Type="http://schemas.openxmlformats.org/officeDocument/2006/relationships/font" Target="fonts/CatamaranLight-bold.fntdata"/><Relationship Id="rId63" Type="http://schemas.openxmlformats.org/officeDocument/2006/relationships/font" Target="fonts/CatamaranLight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ivvic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5.xml"/><Relationship Id="rId55" Type="http://schemas.openxmlformats.org/officeDocument/2006/relationships/font" Target="fonts/FiraSansExtraCondensedMedium-bold.fntdata"/><Relationship Id="rId10" Type="http://schemas.openxmlformats.org/officeDocument/2006/relationships/slide" Target="slides/slide4.xml"/><Relationship Id="rId54" Type="http://schemas.openxmlformats.org/officeDocument/2006/relationships/font" Target="fonts/FiraSansExtraCondensedMedium-regular.fntdata"/><Relationship Id="rId13" Type="http://schemas.openxmlformats.org/officeDocument/2006/relationships/slide" Target="slides/slide7.xml"/><Relationship Id="rId57" Type="http://schemas.openxmlformats.org/officeDocument/2006/relationships/font" Target="fonts/FiraSansExtraCondensedMedium-boldItalic.fntdata"/><Relationship Id="rId12" Type="http://schemas.openxmlformats.org/officeDocument/2006/relationships/slide" Target="slides/slide6.xml"/><Relationship Id="rId56" Type="http://schemas.openxmlformats.org/officeDocument/2006/relationships/font" Target="fonts/FiraSansExtraCondensedMedium-italic.fntdata"/><Relationship Id="rId15" Type="http://schemas.openxmlformats.org/officeDocument/2006/relationships/slide" Target="slides/slide9.xml"/><Relationship Id="rId59" Type="http://schemas.openxmlformats.org/officeDocument/2006/relationships/font" Target="fonts/Livvic-bold.fntdata"/><Relationship Id="rId14" Type="http://schemas.openxmlformats.org/officeDocument/2006/relationships/slide" Target="slides/slide8.xml"/><Relationship Id="rId58" Type="http://schemas.openxmlformats.org/officeDocument/2006/relationships/font" Target="fonts/Livvic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5d51616a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5d51616a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07b995a5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07b995a5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07b995a5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107b995a5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07b995a5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07b995a5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07b995a5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07b995a5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07b995a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07b995a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07b995a5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07b995a5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07b995a5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07b995a5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07b995a5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07b995a5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07b995a5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07b995a5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129aae7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129aae7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07b995a5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07b995a5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07b995a5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107b995a5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07b995a5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07b995a5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07b995a5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07b995a5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07b995a5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07b995a5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15dd1c59c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15dd1c59c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07b995a5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107b995a5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07b995a5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07b995a5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07b995a5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107b995a5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107b995a5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107b995a5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15dd1c59c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15dd1c59c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129aae7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1129aae7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5dd1c59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5dd1c59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107b995a5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107b995a5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07b995a5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07b995a5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5d51616ad_2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15d51616ad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(replace picture with a picture from one of our tournaments)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07b995a5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07b995a5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07b995a5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07b995a5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07b995a5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07b995a5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07b995a5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07b995a5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6" name="Google Shape;226;p17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2" name="Google Shape;232;p19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5" name="Google Shape;235;p20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6" name="Google Shape;236;p20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20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20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0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20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2" name="Google Shape;242;p20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20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4" name="Google Shape;244;p20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5" name="Google Shape;245;p20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6" name="Google Shape;246;p20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0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8" name="Google Shape;248;p20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9" name="Google Shape;249;p20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5" name="Google Shape;255;p22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6" name="Google Shape;256;p22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7" name="Google Shape;257;p22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8" name="Google Shape;258;p22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9" name="Google Shape;259;p22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0" name="Google Shape;260;p22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1" name="Google Shape;261;p22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" name="Google Shape;262;p22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6" name="Google Shape;266;p23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23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8" name="Google Shape;268;p23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9" name="Google Shape;269;p23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24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6" name="Google Shape;276;p25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9" name="Google Shape;279;p26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2" name="Google Shape;282;p27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7" name="Google Shape;287;p29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0" name="Google Shape;290;p30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1" name="Google Shape;291;p30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2" name="Google Shape;292;p30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3" name="Google Shape;293;p30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4" name="Google Shape;294;p30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5" name="Google Shape;295;p30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6" name="Google Shape;296;p30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7" name="Google Shape;297;p30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8" name="Google Shape;298;p30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9" name="Google Shape;299;p30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0" name="Google Shape;300;p30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" name="Google Shape;301;p30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6" name="Google Shape;306;p32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7" name="Google Shape;307;p32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8" name="Google Shape;308;p32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" name="Google Shape;309;p32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34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34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7" name="Google Shape;317;p34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8" name="Google Shape;318;p34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9" name="Google Shape;319;p34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0" name="Google Shape;320;p34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3" name="Google Shape;323;p35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35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5" name="Google Shape;325;p35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6" name="Google Shape;326;p35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36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2" name="Google Shape;332;p37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5" name="Google Shape;335;p38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38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29" name="Google Shape;22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jpg"/><Relationship Id="rId4" Type="http://schemas.openxmlformats.org/officeDocument/2006/relationships/hyperlink" Target="mailto:rebeccaxiong01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9"/>
          <p:cNvPicPr preferRelativeResize="0"/>
          <p:nvPr/>
        </p:nvPicPr>
        <p:blipFill rotWithShape="1">
          <a:blip r:embed="rId3">
            <a:alphaModFix/>
          </a:blip>
          <a:srcRect b="0" l="13431" r="35979" t="0"/>
          <a:stretch/>
        </p:blipFill>
        <p:spPr>
          <a:xfrm>
            <a:off x="3940124" y="0"/>
            <a:ext cx="5203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9"/>
          <p:cNvSpPr/>
          <p:nvPr/>
        </p:nvSpPr>
        <p:spPr>
          <a:xfrm rot="5400000">
            <a:off x="1133550" y="414025"/>
            <a:ext cx="3358800" cy="4366800"/>
          </a:xfrm>
          <a:prstGeom prst="rect">
            <a:avLst/>
          </a:prstGeom>
          <a:solidFill>
            <a:srgbClr val="556D96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200" y="185150"/>
            <a:ext cx="1782300" cy="17823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" name="Google Shape;344;p39"/>
          <p:cNvSpPr txBox="1"/>
          <p:nvPr/>
        </p:nvSpPr>
        <p:spPr>
          <a:xfrm>
            <a:off x="843075" y="1451125"/>
            <a:ext cx="478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Ecology </a:t>
            </a:r>
            <a:endParaRPr/>
          </a:p>
        </p:txBody>
      </p:sp>
      <p:sp>
        <p:nvSpPr>
          <p:cNvPr id="345" name="Google Shape;345;p39"/>
          <p:cNvSpPr txBox="1"/>
          <p:nvPr/>
        </p:nvSpPr>
        <p:spPr>
          <a:xfrm>
            <a:off x="843075" y="2557025"/>
            <a:ext cx="459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EFD67E"/>
                </a:solidFill>
                <a:latin typeface="Livvic"/>
                <a:ea typeface="Livvic"/>
                <a:cs typeface="Livvic"/>
                <a:sym typeface="Livvic"/>
              </a:rPr>
              <a:t>Division B/C</a:t>
            </a:r>
            <a:endParaRPr b="1" sz="2600">
              <a:solidFill>
                <a:srgbClr val="EFD67E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843075" y="3324525"/>
            <a:ext cx="32172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Georgia Tech Event Workshop Series 2024-25</a:t>
            </a:r>
            <a:endParaRPr sz="1500"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Nutrient Cycling - Phosphorus</a:t>
            </a:r>
            <a:endParaRPr/>
          </a:p>
        </p:txBody>
      </p:sp>
      <p:sp>
        <p:nvSpPr>
          <p:cNvPr id="414" name="Google Shape;414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525" y="1105498"/>
            <a:ext cx="5506475" cy="383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Water (Hydrologic) Cycle</a:t>
            </a:r>
            <a:endParaRPr/>
          </a:p>
        </p:txBody>
      </p:sp>
      <p:sp>
        <p:nvSpPr>
          <p:cNvPr id="421" name="Google Shape;421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275" y="1307849"/>
            <a:ext cx="5249451" cy="35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Nutrient Cycling - Calcium</a:t>
            </a:r>
            <a:endParaRPr/>
          </a:p>
        </p:txBody>
      </p:sp>
      <p:sp>
        <p:nvSpPr>
          <p:cNvPr id="428" name="Google Shape;428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425" y="1059138"/>
            <a:ext cx="3895150" cy="39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Nutrient Cycling - Potassium</a:t>
            </a:r>
            <a:endParaRPr/>
          </a:p>
        </p:txBody>
      </p:sp>
      <p:sp>
        <p:nvSpPr>
          <p:cNvPr id="435" name="Google Shape;435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403" y="1189975"/>
            <a:ext cx="4519174" cy="37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Nutrient Cycling - Sulfur</a:t>
            </a:r>
            <a:endParaRPr/>
          </a:p>
        </p:txBody>
      </p:sp>
      <p:sp>
        <p:nvSpPr>
          <p:cNvPr id="442" name="Google Shape;442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625" y="1103313"/>
            <a:ext cx="4608748" cy="38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Community Interactions - Interspecific</a:t>
            </a:r>
            <a:endParaRPr/>
          </a:p>
        </p:txBody>
      </p:sp>
      <p:sp>
        <p:nvSpPr>
          <p:cNvPr id="449" name="Google Shape;449;p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63" y="1544314"/>
            <a:ext cx="7656277" cy="29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Competition</a:t>
            </a:r>
            <a:endParaRPr/>
          </a:p>
        </p:txBody>
      </p:sp>
      <p:sp>
        <p:nvSpPr>
          <p:cNvPr id="456" name="Google Shape;456;p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Gause’s Competitive Exclusion Principle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Niche Partitioning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Interference Competition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Exploitative Competition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Apparent Competition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Limiting Factors</a:t>
            </a:r>
            <a:endParaRPr/>
          </a:p>
        </p:txBody>
      </p:sp>
      <p:sp>
        <p:nvSpPr>
          <p:cNvPr id="462" name="Google Shape;462;p5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Density Dependent</a:t>
            </a:r>
            <a:endParaRPr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Disease/parasitism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Competition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Predation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Resource Availability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Density Independent</a:t>
            </a:r>
            <a:endParaRPr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Climate and weather events/seasonal cycles (monsoons)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Catastrophic events (fires, hurricanes, etc.)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Habitat alteration and destruction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Pollution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Population Growth</a:t>
            </a:r>
            <a:endParaRPr/>
          </a:p>
        </p:txBody>
      </p:sp>
      <p:sp>
        <p:nvSpPr>
          <p:cNvPr id="469" name="Google Shape;469;p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353" y="1179463"/>
            <a:ext cx="4767301" cy="36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r/K Selection Theory</a:t>
            </a:r>
            <a:endParaRPr/>
          </a:p>
        </p:txBody>
      </p:sp>
      <p:sp>
        <p:nvSpPr>
          <p:cNvPr id="476" name="Google Shape;476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Verhulst equation of population dynamics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213" y="2358546"/>
            <a:ext cx="5115574" cy="19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352" name="Google Shape;352;p40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Event 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Topic Areas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1294301" y="27692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Quantitative Tips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5" name="Google Shape;355;p40"/>
          <p:cNvSpPr txBox="1"/>
          <p:nvPr/>
        </p:nvSpPr>
        <p:spPr>
          <a:xfrm>
            <a:off x="1294301" y="30947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Note Sheet Tips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1294298" y="34202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How to Prepare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Population Doubling</a:t>
            </a:r>
            <a:endParaRPr/>
          </a:p>
        </p:txBody>
      </p:sp>
      <p:sp>
        <p:nvSpPr>
          <p:cNvPr id="483" name="Google Shape;483;p5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Rule of 70: Doubling Time = 70/rate of growth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T(double) = ln(2)/k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Predation</a:t>
            </a:r>
            <a:endParaRPr/>
          </a:p>
        </p:txBody>
      </p:sp>
      <p:sp>
        <p:nvSpPr>
          <p:cNvPr id="489" name="Google Shape;489;p59"/>
          <p:cNvSpPr txBox="1"/>
          <p:nvPr>
            <p:ph idx="1" type="body"/>
          </p:nvPr>
        </p:nvSpPr>
        <p:spPr>
          <a:xfrm>
            <a:off x="1297500" y="1567550"/>
            <a:ext cx="2745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Trophic Cascade</a:t>
            </a:r>
            <a:endParaRPr/>
          </a:p>
        </p:txBody>
      </p:sp>
      <p:pic>
        <p:nvPicPr>
          <p:cNvPr id="490" name="Google Shape;4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675" y="1793476"/>
            <a:ext cx="4007574" cy="22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25" y="2164350"/>
            <a:ext cx="3615775" cy="271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Selection</a:t>
            </a:r>
            <a:endParaRPr/>
          </a:p>
        </p:txBody>
      </p:sp>
      <p:sp>
        <p:nvSpPr>
          <p:cNvPr id="497" name="Google Shape;497;p6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Natural selection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Variation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Differential Reproductive Success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Adaptation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Mimicry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Speciation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Prezygotic barriers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Postzygotic barriers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Allopatric speciation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Sympatric Speciation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Adaptive Radiation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Character displacement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Evolution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Regional Ecology</a:t>
            </a:r>
            <a:endParaRPr/>
          </a:p>
        </p:txBody>
      </p:sp>
      <p:sp>
        <p:nvSpPr>
          <p:cNvPr id="503" name="Google Shape;503;p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Southeast Region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Understand specific keystone species, common species, endangered species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Flora and fauna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Regional climate trends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Agricultural impacts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Know case studies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2: Terrestrial Ecosystems</a:t>
            </a:r>
            <a:endParaRPr/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1297500" y="1440475"/>
            <a:ext cx="3798900" cy="3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Ecology of the Tundra, Taiga and Deciduous Forests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Understand basic concepts of biodiversity (e.g., importance, different types)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Div. C State and Nationals only: Be able to apply knowledge of biodiversity  (plot  maps,  simulations of selection effects on populations)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 Div. C Nationals only: Understand terminology and be able to calculate biodiversity of sample data (species richness, Simpson index, Shannon-Wiener index)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Koppen Climate Classification System</a:t>
            </a:r>
            <a:endParaRPr/>
          </a:p>
        </p:txBody>
      </p:sp>
      <p:sp>
        <p:nvSpPr>
          <p:cNvPr id="515" name="Google Shape;515;p6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075" y="1060563"/>
            <a:ext cx="5969850" cy="392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Soil Classification Systems</a:t>
            </a:r>
            <a:endParaRPr/>
          </a:p>
        </p:txBody>
      </p:sp>
      <p:sp>
        <p:nvSpPr>
          <p:cNvPr id="522" name="Google Shape;522;p6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USDA Soil Taxonomy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Unified Soil Classification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Soil texture triangle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Biome-specific soil profiles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Impact on agriculture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/>
          <p:nvPr>
            <p:ph type="title"/>
          </p:nvPr>
        </p:nvSpPr>
        <p:spPr>
          <a:xfrm>
            <a:off x="1297500" y="393750"/>
            <a:ext cx="6510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3: Part 3: Human Impact on Ecosystems</a:t>
            </a:r>
            <a:endParaRPr/>
          </a:p>
        </p:txBody>
      </p:sp>
      <p:sp>
        <p:nvSpPr>
          <p:cNvPr id="528" name="Google Shape;528;p65"/>
          <p:cNvSpPr txBox="1"/>
          <p:nvPr>
            <p:ph idx="1" type="body"/>
          </p:nvPr>
        </p:nvSpPr>
        <p:spPr>
          <a:xfrm>
            <a:off x="1297500" y="1483825"/>
            <a:ext cx="58044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Topics such as climate change, invasive species, acid deposition (including acid rain), erosion, and chemical contamination (pollution)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pros and cons of using alternative energy and its effect on the environment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Understand the goals of conservation biology and how they can be obtained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Reclamation of disturbed areas versus reintroduction of species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Division C State and Nationals only: Be able to answer questions as they pertain to case studies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 Division C only: adding indigenous knowledge or traditional ecological knowledge (TEK) to our “toolkit”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Threats to the Tundra</a:t>
            </a:r>
            <a:endParaRPr/>
          </a:p>
        </p:txBody>
      </p:sp>
      <p:sp>
        <p:nvSpPr>
          <p:cNvPr id="534" name="Google Shape;534;p6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Climate Change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Air Pollution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Industrial Activity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Invasive and Migrating Species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Threats to the Taiga</a:t>
            </a:r>
            <a:endParaRPr/>
          </a:p>
        </p:txBody>
      </p:sp>
      <p:sp>
        <p:nvSpPr>
          <p:cNvPr id="540" name="Google Shape;540;p6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Deforestation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Commercial Activity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Acid Rain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Event Overview</a:t>
            </a:r>
            <a:endParaRPr/>
          </a:p>
        </p:txBody>
      </p:sp>
      <p:sp>
        <p:nvSpPr>
          <p:cNvPr id="362" name="Google Shape;362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Students will answer questions involving content knowledge and process skills in the area of ecology and adaptations in featured </a:t>
            </a:r>
            <a:r>
              <a:rPr b="1" lang="en-GB"/>
              <a:t>North American biomes.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Each team may bring only one 8.5” x 11” sheet of paper, which may be in a sheet protector sealed by tape or laminated, that may contain information on both sides in any form from any source without annotations or labels affixed along with two stand-alone non-programmable, nongraphing calculators (Class II).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Threats to the Deciduous Forest</a:t>
            </a:r>
            <a:endParaRPr/>
          </a:p>
        </p:txBody>
      </p:sp>
      <p:sp>
        <p:nvSpPr>
          <p:cNvPr id="546" name="Google Shape;546;p6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</a:t>
            </a:r>
            <a:r>
              <a:rPr lang="en-GB"/>
              <a:t>orest fragmentation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Overpopulation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Invasive species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Pollution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Fire S</a:t>
            </a:r>
            <a:r>
              <a:rPr lang="en-GB"/>
              <a:t>uppression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Acid rain and other changes in atmospheric chemistry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Human-induced climate change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Agricultural Impacts</a:t>
            </a:r>
            <a:endParaRPr/>
          </a:p>
        </p:txBody>
      </p:sp>
      <p:sp>
        <p:nvSpPr>
          <p:cNvPr id="552" name="Google Shape;552;p6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Issues relating to crops that are frequently grown in your region/state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CAFOs and animal waste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Climate change impacts on crop viability and seasonality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GMO crops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Fertilizer and runoff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Traditional Ecological Knowledge</a:t>
            </a:r>
            <a:endParaRPr/>
          </a:p>
        </p:txBody>
      </p:sp>
      <p:sp>
        <p:nvSpPr>
          <p:cNvPr id="558" name="Google Shape;558;p7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763" y="1223775"/>
            <a:ext cx="5508372" cy="359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Quantitative Tips</a:t>
            </a:r>
            <a:endParaRPr/>
          </a:p>
        </p:txBody>
      </p:sp>
      <p:sp>
        <p:nvSpPr>
          <p:cNvPr id="565" name="Google Shape;565;p71"/>
          <p:cNvSpPr txBox="1"/>
          <p:nvPr>
            <p:ph idx="2" type="body"/>
          </p:nvPr>
        </p:nvSpPr>
        <p:spPr>
          <a:xfrm>
            <a:off x="1297500" y="1656775"/>
            <a:ext cx="38607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Write all formulas down in your note sheet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Make sure you know what each variable stands for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Write an example of how to use the numbers in a solved problem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If you encounter a graph/plot you’ve never seen before – decipher it by looking at the axes, read the context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"/>
          <p:cNvSpPr txBox="1"/>
          <p:nvPr>
            <p:ph type="title"/>
          </p:nvPr>
        </p:nvSpPr>
        <p:spPr>
          <a:xfrm>
            <a:off x="1179875" y="3644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Shannon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125" y="1284375"/>
            <a:ext cx="5729750" cy="3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3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Sheet Tips</a:t>
            </a:r>
            <a:endParaRPr/>
          </a:p>
        </p:txBody>
      </p:sp>
      <p:sp>
        <p:nvSpPr>
          <p:cNvPr id="579" name="Google Shape;579;p73"/>
          <p:cNvSpPr txBox="1"/>
          <p:nvPr>
            <p:ph idx="2" type="body"/>
          </p:nvPr>
        </p:nvSpPr>
        <p:spPr>
          <a:xfrm>
            <a:off x="1297500" y="1656775"/>
            <a:ext cx="5516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Organize the note sheet by the 3 parts and topic areas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Landscape orientation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Use 3 columns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Small size font, sans serif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Minimize margins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Include common diagrams/graphs/charts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Print in color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Front and back – fill all the empty space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Can hand write into the empty space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Prepare</a:t>
            </a:r>
            <a:endParaRPr/>
          </a:p>
        </p:txBody>
      </p:sp>
      <p:sp>
        <p:nvSpPr>
          <p:cNvPr id="585" name="Google Shape;585;p7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Gaining Knowledge and Preparing Note Sheet</a:t>
            </a:r>
            <a:endParaRPr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Textbooks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YouTube/Khan Academy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 Biology class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Practice Tests and Test Releases</a:t>
            </a:r>
            <a:endParaRPr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Test trading with other schools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Invitational test releases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Past archives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 Biology ecology practice questions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5"/>
          <p:cNvPicPr preferRelativeResize="0"/>
          <p:nvPr/>
        </p:nvPicPr>
        <p:blipFill rotWithShape="1">
          <a:blip r:embed="rId3">
            <a:alphaModFix/>
          </a:blip>
          <a:srcRect b="0" l="12212" r="12212" t="0"/>
          <a:stretch/>
        </p:blipFill>
        <p:spPr>
          <a:xfrm>
            <a:off x="3981435" y="0"/>
            <a:ext cx="516255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5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5"/>
          <p:cNvSpPr txBox="1"/>
          <p:nvPr>
            <p:ph type="ctrTitle"/>
          </p:nvPr>
        </p:nvSpPr>
        <p:spPr>
          <a:xfrm>
            <a:off x="923775" y="17200"/>
            <a:ext cx="260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</a:rPr>
              <a:t>THANKS!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94" name="Google Shape;594;p75"/>
          <p:cNvSpPr txBox="1"/>
          <p:nvPr/>
        </p:nvSpPr>
        <p:spPr>
          <a:xfrm>
            <a:off x="923775" y="1834275"/>
            <a:ext cx="4462500" cy="26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Rebecca Xiong </a:t>
            </a:r>
            <a:endParaRPr b="1" sz="15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Email:</a:t>
            </a:r>
            <a:r>
              <a:rPr b="1" lang="en-GB" sz="1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b="1" lang="en-GB" sz="1500" u="sng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rebeccaxiong01@gmail.com</a:t>
            </a:r>
            <a:endParaRPr b="1"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Ex-Brookwood HS competitor, Ex-President of UChicago SO, state and regional ES for IL, VA, MI, NY</a:t>
            </a:r>
            <a:endParaRPr b="1" sz="15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Feel free to reach out if you have any questions!</a:t>
            </a:r>
            <a:endParaRPr b="1" sz="15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North American Biomes</a:t>
            </a:r>
            <a:endParaRPr/>
          </a:p>
        </p:txBody>
      </p:sp>
      <p:sp>
        <p:nvSpPr>
          <p:cNvPr id="368" name="Google Shape;368;p42"/>
          <p:cNvSpPr txBox="1"/>
          <p:nvPr>
            <p:ph idx="1" type="body"/>
          </p:nvPr>
        </p:nvSpPr>
        <p:spPr>
          <a:xfrm>
            <a:off x="1297500" y="1567550"/>
            <a:ext cx="3773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Temperate deciduous forest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Coniferous forest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Grasslands/Prairie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Desert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Taiga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Tundra</a:t>
            </a:r>
            <a:endParaRPr b="1"/>
          </a:p>
        </p:txBody>
      </p:sp>
      <p:pic>
        <p:nvPicPr>
          <p:cNvPr id="369" name="Google Shape;3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500" y="825500"/>
            <a:ext cx="3475225" cy="40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 Areas</a:t>
            </a:r>
            <a:endParaRPr/>
          </a:p>
        </p:txBody>
      </p:sp>
      <p:sp>
        <p:nvSpPr>
          <p:cNvPr id="375" name="Google Shape;375;p4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1963875" y="18053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Part 1: Review of the General Principles of Ecology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8" name="Google Shape;378;p43"/>
          <p:cNvSpPr txBox="1"/>
          <p:nvPr>
            <p:ph idx="1" type="body"/>
          </p:nvPr>
        </p:nvSpPr>
        <p:spPr>
          <a:xfrm>
            <a:off x="1963875" y="27645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Part 2: Terrestrial Ecosystems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80" name="Google Shape;380;p43"/>
          <p:cNvSpPr txBox="1"/>
          <p:nvPr>
            <p:ph idx="1" type="body"/>
          </p:nvPr>
        </p:nvSpPr>
        <p:spPr>
          <a:xfrm>
            <a:off x="1963875" y="36791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Part 3: Human Impact on Ecosystems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1: Review of the General Principles of Ecology</a:t>
            </a:r>
            <a:endParaRPr/>
          </a:p>
        </p:txBody>
      </p:sp>
      <p:sp>
        <p:nvSpPr>
          <p:cNvPr id="386" name="Google Shape;386;p44"/>
          <p:cNvSpPr txBox="1"/>
          <p:nvPr>
            <p:ph idx="1" type="body"/>
          </p:nvPr>
        </p:nvSpPr>
        <p:spPr>
          <a:xfrm>
            <a:off x="3356400" y="979650"/>
            <a:ext cx="5400900" cy="318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Food webs and trophic pyramids, nutrient cycling, community interactions, population dynamics (including density dependent/independent  limiting  factors,  carrying capacity, doubling time, exponential/logistical growth and how to calculate population growth), extinction, selection, and migration. At the regional and state level, the general ecological principles should focus on local and regional ecology.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Food webs and trophic pyramids</a:t>
            </a:r>
            <a:endParaRPr/>
          </a:p>
        </p:txBody>
      </p:sp>
      <p:sp>
        <p:nvSpPr>
          <p:cNvPr id="392" name="Google Shape;392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325" y="2014900"/>
            <a:ext cx="3687525" cy="19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496" y="1527275"/>
            <a:ext cx="2647550" cy="29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Nutrient Cycling - Carbon</a:t>
            </a:r>
            <a:endParaRPr/>
          </a:p>
        </p:txBody>
      </p:sp>
      <p:sp>
        <p:nvSpPr>
          <p:cNvPr id="400" name="Google Shape;400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212" y="1482575"/>
            <a:ext cx="5787576" cy="33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Nutrient Cycling - Nitrogen</a:t>
            </a:r>
            <a:endParaRPr/>
          </a:p>
        </p:txBody>
      </p:sp>
      <p:sp>
        <p:nvSpPr>
          <p:cNvPr id="407" name="Google Shape;407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514" y="1190525"/>
            <a:ext cx="4886974" cy="36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